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2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157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6974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743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5773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672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167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76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9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18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488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89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8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519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72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83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28B46-8B88-435F-80DD-53E4F9EC3920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7ADA94D-F2A6-40A0-8362-40E60198D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8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1206500"/>
            <a:ext cx="5826719" cy="28443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Модели инновационных уроков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Выступление на РМО учителей русского языка и литературы.</a:t>
            </a:r>
          </a:p>
          <a:p>
            <a:r>
              <a:rPr lang="ru-RU" dirty="0" smtClean="0"/>
              <a:t>Подготовила: </a:t>
            </a:r>
            <a:r>
              <a:rPr lang="ru-RU" dirty="0" err="1" smtClean="0"/>
              <a:t>Мышляева</a:t>
            </a:r>
            <a:r>
              <a:rPr lang="ru-RU" dirty="0" smtClean="0"/>
              <a:t> О.А., МОУ «</a:t>
            </a:r>
            <a:r>
              <a:rPr lang="ru-RU" dirty="0" err="1" smtClean="0"/>
              <a:t>Шатковская</a:t>
            </a:r>
            <a:r>
              <a:rPr lang="ru-RU" dirty="0" smtClean="0"/>
              <a:t> СШ»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734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«Автономная группа»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09599" y="1320801"/>
            <a:ext cx="3090672" cy="381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Слабые стороны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0" y="1701802"/>
            <a:ext cx="3700271" cy="433956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Большая трудоемкость при подготовке к уроку</a:t>
            </a:r>
          </a:p>
          <a:p>
            <a:pPr lvl="0"/>
            <a:r>
              <a:rPr lang="ru-RU" b="1" dirty="0"/>
              <a:t>Необходимость подготовки разных сценариев урока для разных групп</a:t>
            </a:r>
          </a:p>
          <a:p>
            <a:pPr lvl="0"/>
            <a:r>
              <a:rPr lang="ru-RU" b="1" dirty="0"/>
              <a:t>Необходимость учителю следить за работой двух групп одновременно, если они работают в одном кабинете, или наличие ассистента, если они находятся в разных кабинетах</a:t>
            </a:r>
          </a:p>
          <a:p>
            <a:pPr lvl="0"/>
            <a:r>
              <a:rPr lang="ru-RU" b="1" dirty="0"/>
              <a:t>Необходимость использования смартфонов или компьютеров для работы одной из групп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866640" y="1320801"/>
            <a:ext cx="3090672" cy="381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Риски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3866639" y="1701802"/>
            <a:ext cx="3715261" cy="4339562"/>
          </a:xfrm>
        </p:spPr>
        <p:txBody>
          <a:bodyPr/>
          <a:lstStyle/>
          <a:p>
            <a:pPr lvl="0"/>
            <a:r>
              <a:rPr lang="ru-RU" b="1" dirty="0"/>
              <a:t>Отсутствие доступа в интернет</a:t>
            </a:r>
          </a:p>
          <a:p>
            <a:pPr lvl="0"/>
            <a:r>
              <a:rPr lang="ru-RU" b="1" dirty="0"/>
              <a:t>Неготовность учащихся принимать на себя ответственность за результаты своего обучения и работать полностью самостоятельно</a:t>
            </a:r>
          </a:p>
          <a:p>
            <a:pPr lvl="0"/>
            <a:r>
              <a:rPr lang="ru-RU" b="1" dirty="0"/>
              <a:t>Неготовность родителей, администрации и коллег поддерживать учителя в новой форме работы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783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599" y="152400"/>
            <a:ext cx="6347713" cy="10541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Модель «Смена рабочих зон»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65100" y="939800"/>
            <a:ext cx="7594600" cy="5101563"/>
          </a:xfrm>
        </p:spPr>
        <p:txBody>
          <a:bodyPr/>
          <a:lstStyle/>
          <a:p>
            <a:r>
              <a:rPr lang="ru-RU" b="1" dirty="0"/>
              <a:t>К</a:t>
            </a:r>
            <a:r>
              <a:rPr lang="ru-RU" b="1" dirty="0" smtClean="0"/>
              <a:t>ласс </a:t>
            </a:r>
            <a:r>
              <a:rPr lang="ru-RU" b="1" dirty="0"/>
              <a:t>делится на 3 группы в начале урока, а затем работа групп организуется по схеме: ● группа работает с электронными материалами (пособиями) (индивидуально или коллективно); ● группа работает с учителем; ● группа работает коллективно (на общий результат, например, выполняет проект или исследование). Потом группы меняются местами. За урок все группы должны поработать во всех учебных зонах, при этом важно, чтобы у каждого была возможность обсудить задание, выполненное на каждом этапе урока. </a:t>
            </a:r>
          </a:p>
        </p:txBody>
      </p:sp>
      <p:pic>
        <p:nvPicPr>
          <p:cNvPr id="9" name="Picture 2" descr="http://kolesnikovalud.ru/_si/1/710904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5"/>
          <a:stretch/>
        </p:blipFill>
        <p:spPr bwMode="auto">
          <a:xfrm>
            <a:off x="2210660" y="3604881"/>
            <a:ext cx="5406892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125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599" y="177800"/>
            <a:ext cx="6347713" cy="1244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Условия результативности модели «Смена рабочих зон»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04800" y="1422400"/>
            <a:ext cx="6652513" cy="4618963"/>
          </a:xfrm>
        </p:spPr>
        <p:txBody>
          <a:bodyPr>
            <a:normAutofit/>
          </a:bodyPr>
          <a:lstStyle/>
          <a:p>
            <a:r>
              <a:rPr lang="ru-RU" sz="2000" b="1" dirty="0"/>
              <a:t>● Работа в одной зоне обязательно должна быть основана на использовании электронных средств обучения. Время работы в данной зоне не должно превышать 10–12 минут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● Оборудованных рабочих мест должно быть больше, чем учащихся в классе, чтобы предотвратить потерю времени отдельными учениками при ожидании завершения работы других. </a:t>
            </a:r>
            <a:endParaRPr lang="ru-RU" sz="2000" b="1" dirty="0" smtClean="0"/>
          </a:p>
          <a:p>
            <a:r>
              <a:rPr lang="ru-RU" sz="2000" b="1" dirty="0" smtClean="0"/>
              <a:t>● </a:t>
            </a:r>
            <a:r>
              <a:rPr lang="ru-RU" sz="2000" b="1" dirty="0"/>
              <a:t>Необходима организация предварительной подготовки учащихся к работе в каждой зоне, что рекомендуется сделать на подготовительном этапе. </a:t>
            </a:r>
          </a:p>
        </p:txBody>
      </p:sp>
    </p:spTree>
    <p:extLst>
      <p:ext uri="{BB962C8B-B14F-4D97-AF65-F5344CB8AC3E}">
        <p14:creationId xmlns:p14="http://schemas.microsoft.com/office/powerpoint/2010/main" val="2188358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599" y="0"/>
            <a:ext cx="6347713" cy="13335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Проблемы модели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b="1" dirty="0">
                <a:solidFill>
                  <a:srgbClr val="0070C0"/>
                </a:solidFill>
              </a:rPr>
              <a:t>Смена рабочих зон» </a:t>
            </a:r>
            <a:br>
              <a:rPr lang="ru-RU" b="1" dirty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215900" y="1219200"/>
            <a:ext cx="7569200" cy="4822163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1.Контроль </a:t>
            </a:r>
            <a:r>
              <a:rPr lang="ru-RU" sz="2000" b="1" dirty="0"/>
              <a:t>работы групп учителем в случае большого количества учащихся в классе . </a:t>
            </a:r>
            <a:endParaRPr lang="ru-RU" sz="2000" b="1" dirty="0" smtClean="0"/>
          </a:p>
          <a:p>
            <a:r>
              <a:rPr lang="ru-RU" sz="2000" b="1" dirty="0" smtClean="0"/>
              <a:t>2 </a:t>
            </a:r>
            <a:r>
              <a:rPr lang="ru-RU" sz="2000" b="1" dirty="0"/>
              <a:t>Разный темп работы учащихся в классе. </a:t>
            </a:r>
            <a:endParaRPr lang="ru-RU" sz="2000" b="1" dirty="0" smtClean="0"/>
          </a:p>
          <a:p>
            <a:r>
              <a:rPr lang="ru-RU" sz="2000" b="1" dirty="0" smtClean="0"/>
              <a:t>3</a:t>
            </a:r>
            <a:r>
              <a:rPr lang="ru-RU" sz="2000" b="1" dirty="0"/>
              <a:t>. Отсутствие выхода (плохая связь или блокирование нужного контента фильтрами) в Интернет для организации работы с видеоматериалами по теме. </a:t>
            </a:r>
            <a:endParaRPr lang="ru-RU" sz="2000" b="1" dirty="0" smtClean="0"/>
          </a:p>
          <a:p>
            <a:r>
              <a:rPr lang="ru-RU" sz="2000" b="1" dirty="0" smtClean="0"/>
              <a:t>4</a:t>
            </a:r>
            <a:r>
              <a:rPr lang="ru-RU" sz="2000" b="1" dirty="0"/>
              <a:t>. Недостаточное количество мобильных устройств. </a:t>
            </a:r>
            <a:endParaRPr lang="ru-RU" sz="2000" b="1" dirty="0" smtClean="0"/>
          </a:p>
          <a:p>
            <a:r>
              <a:rPr lang="ru-RU" sz="2000" b="1" dirty="0" smtClean="0"/>
              <a:t>5</a:t>
            </a:r>
            <a:r>
              <a:rPr lang="ru-RU" sz="2000" b="1" dirty="0"/>
              <a:t>. Трудоемкость. </a:t>
            </a:r>
          </a:p>
        </p:txBody>
      </p:sp>
    </p:spTree>
    <p:extLst>
      <p:ext uri="{BB962C8B-B14F-4D97-AF65-F5344CB8AC3E}">
        <p14:creationId xmlns:p14="http://schemas.microsoft.com/office/powerpoint/2010/main" val="622690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Модель «Обучение вне стен классной комнаты»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66700" y="1930400"/>
            <a:ext cx="7429500" cy="4110963"/>
          </a:xfrm>
        </p:spPr>
        <p:txBody>
          <a:bodyPr/>
          <a:lstStyle/>
          <a:p>
            <a:r>
              <a:rPr lang="ru-RU" b="1" dirty="0"/>
              <a:t>● мобильность (если рабочие компьютеры / ноутбуки / планшеты участников объединены в сеть, можно делать записи совместно, дополнять друг друга, обмениваться комментариями. При наличии Интернета можно получить недостающую информацию об объекте и месте нахождения из глобальной сети); </a:t>
            </a:r>
            <a:endParaRPr lang="ru-RU" b="1" dirty="0" smtClean="0"/>
          </a:p>
          <a:p>
            <a:r>
              <a:rPr lang="ru-RU" b="1" dirty="0" smtClean="0"/>
              <a:t>● </a:t>
            </a:r>
            <a:r>
              <a:rPr lang="ru-RU" b="1" dirty="0"/>
              <a:t>повсеместность (местом обучения может быть музей, парк, стадион, площадка у культурного памятника, производственное предприятие и т.д.); </a:t>
            </a:r>
            <a:endParaRPr lang="ru-RU" b="1" dirty="0" smtClean="0"/>
          </a:p>
          <a:p>
            <a:r>
              <a:rPr lang="ru-RU" b="1" dirty="0" smtClean="0"/>
              <a:t>● </a:t>
            </a:r>
            <a:r>
              <a:rPr lang="ru-RU" b="1" dirty="0"/>
              <a:t>функциональная грамотность (способность человека вступать в отношения с внешней средой, быстро адаптироваться и функционировать в ней).</a:t>
            </a:r>
          </a:p>
        </p:txBody>
      </p:sp>
    </p:spTree>
    <p:extLst>
      <p:ext uri="{BB962C8B-B14F-4D97-AF65-F5344CB8AC3E}">
        <p14:creationId xmlns:p14="http://schemas.microsoft.com/office/powerpoint/2010/main" val="1640198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401" y="254000"/>
            <a:ext cx="6677912" cy="1676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Типы уроков вне стен класса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1625600"/>
            <a:ext cx="6677913" cy="4415763"/>
          </a:xfrm>
        </p:spPr>
        <p:txBody>
          <a:bodyPr>
            <a:normAutofit/>
          </a:bodyPr>
          <a:lstStyle/>
          <a:p>
            <a:r>
              <a:rPr lang="ru-RU" sz="2800" b="1" dirty="0"/>
              <a:t>● парковый урок; </a:t>
            </a:r>
            <a:endParaRPr lang="ru-RU" sz="2800" b="1" dirty="0" smtClean="0"/>
          </a:p>
          <a:p>
            <a:r>
              <a:rPr lang="ru-RU" sz="2800" b="1" dirty="0" smtClean="0"/>
              <a:t>● </a:t>
            </a:r>
            <a:r>
              <a:rPr lang="ru-RU" sz="2800" b="1" dirty="0"/>
              <a:t>музейный урок; </a:t>
            </a:r>
            <a:endParaRPr lang="ru-RU" sz="2800" b="1" dirty="0" smtClean="0"/>
          </a:p>
          <a:p>
            <a:r>
              <a:rPr lang="ru-RU" sz="2800" b="1" dirty="0" smtClean="0"/>
              <a:t>● </a:t>
            </a:r>
            <a:r>
              <a:rPr lang="ru-RU" sz="2800" b="1" dirty="0"/>
              <a:t>театральный урок. </a:t>
            </a:r>
          </a:p>
        </p:txBody>
      </p:sp>
      <p:pic>
        <p:nvPicPr>
          <p:cNvPr id="6146" name="Picture 2" descr="https://static.tildacdn.com/tild3561-3961-4563-a261-623432353731/3wT-KRCSGu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3593757"/>
            <a:ext cx="3733800" cy="294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069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215900"/>
            <a:ext cx="6614412" cy="1244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Использование ЦОР на уроках вне стен класса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1" y="1562100"/>
            <a:ext cx="6614412" cy="4479263"/>
          </a:xfrm>
        </p:spPr>
        <p:txBody>
          <a:bodyPr>
            <a:normAutofit/>
          </a:bodyPr>
          <a:lstStyle/>
          <a:p>
            <a:pPr lvl="0"/>
            <a:r>
              <a:rPr lang="ru-RU" sz="2000" b="1" dirty="0"/>
              <a:t>Получение информации до урока, на уроке, после урока</a:t>
            </a:r>
          </a:p>
          <a:p>
            <a:pPr lvl="0"/>
            <a:r>
              <a:rPr lang="ru-RU" sz="2000" b="1" dirty="0"/>
              <a:t>Создание фото, видео непосредственно в ходе урока</a:t>
            </a:r>
          </a:p>
          <a:p>
            <a:pPr lvl="0"/>
            <a:r>
              <a:rPr lang="ru-RU" sz="2000" b="1" dirty="0"/>
              <a:t>Предоставление результатов в виде буклета, презентации, схемы, таблицы, карты  и т.д.</a:t>
            </a:r>
          </a:p>
          <a:p>
            <a:r>
              <a:rPr lang="ru-RU" sz="2000" b="1" dirty="0"/>
              <a:t>Тестирование, анкетирование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3745386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127000"/>
            <a:ext cx="7086599" cy="889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Пример урока вне стен класса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825500"/>
            <a:ext cx="7315200" cy="5215863"/>
          </a:xfrm>
        </p:spPr>
        <p:txBody>
          <a:bodyPr/>
          <a:lstStyle/>
          <a:p>
            <a:r>
              <a:rPr lang="ru-RU" sz="2000" b="1" dirty="0"/>
              <a:t>Предметы: литература, музыка. </a:t>
            </a:r>
            <a:endParaRPr lang="ru-RU" sz="2000" b="1" dirty="0" smtClean="0"/>
          </a:p>
          <a:p>
            <a:r>
              <a:rPr lang="ru-RU" sz="2000" b="1" dirty="0" smtClean="0"/>
              <a:t>Класс</a:t>
            </a:r>
            <a:r>
              <a:rPr lang="ru-RU" sz="2000" b="1" dirty="0"/>
              <a:t>: 9. </a:t>
            </a:r>
            <a:endParaRPr lang="ru-RU" sz="2000" b="1" dirty="0" smtClean="0"/>
          </a:p>
          <a:p>
            <a:r>
              <a:rPr lang="ru-RU" sz="2000" b="1" dirty="0" smtClean="0"/>
              <a:t>Место </a:t>
            </a:r>
            <a:r>
              <a:rPr lang="ru-RU" sz="2000" b="1" dirty="0"/>
              <a:t>проведения урока: Мариинский или Михайловский театры. </a:t>
            </a:r>
            <a:endParaRPr lang="ru-RU" sz="2000" b="1" dirty="0" smtClean="0"/>
          </a:p>
          <a:p>
            <a:r>
              <a:rPr lang="ru-RU" sz="2000" b="1" dirty="0" smtClean="0"/>
              <a:t>Тема</a:t>
            </a:r>
            <a:r>
              <a:rPr lang="ru-RU" sz="2000" b="1" dirty="0"/>
              <a:t>: «Евгений Онегин: роман в стихах и опера». </a:t>
            </a:r>
            <a:endParaRPr lang="ru-RU" sz="2000" b="1" dirty="0" smtClean="0"/>
          </a:p>
          <a:p>
            <a:r>
              <a:rPr lang="ru-RU" sz="2000" b="1" dirty="0" smtClean="0"/>
              <a:t>Основная </a:t>
            </a:r>
            <a:r>
              <a:rPr lang="ru-RU" sz="2000" b="1" dirty="0"/>
              <a:t>цель урока (на выбор): ● представить образы героев (Е. Онегин, В. Ленский, Т. Ларина, О. Ларина) романа в стихах, используя возможности цифровых технологий: профиль в сетевом сообществе, видео, визитная карточка, блог и др.; ● описать особенности быта того времени (обстановка комнат, дома, усадьбы, средства передвижения, одежда).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0160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660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Уроки вне стен класса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100" y="1473200"/>
            <a:ext cx="7289800" cy="4568163"/>
          </a:xfrm>
        </p:spPr>
        <p:txBody>
          <a:bodyPr/>
          <a:lstStyle/>
          <a:p>
            <a:r>
              <a:rPr lang="ru-RU" sz="2000" b="1" dirty="0"/>
              <a:t>● </a:t>
            </a:r>
            <a:r>
              <a:rPr lang="ru-RU" sz="2000" b="1" dirty="0" smtClean="0"/>
              <a:t>не </a:t>
            </a:r>
            <a:r>
              <a:rPr lang="ru-RU" sz="2000" b="1" dirty="0"/>
              <a:t>должны проводиться очень часто, оптимально 2–3 раза в год; </a:t>
            </a:r>
            <a:endParaRPr lang="ru-RU" sz="2000" b="1" dirty="0" smtClean="0"/>
          </a:p>
          <a:p>
            <a:r>
              <a:rPr lang="ru-RU" sz="2000" b="1" dirty="0" smtClean="0"/>
              <a:t>● играют </a:t>
            </a:r>
            <a:r>
              <a:rPr lang="ru-RU" sz="2000" b="1" dirty="0"/>
              <a:t>очень важную роль в формировании культуры работы с информацией, учат ребенка перед походом в музей, парк, театр предварительно изучать информацию, используя книги и </a:t>
            </a:r>
            <a:r>
              <a:rPr lang="ru-RU" sz="2000" b="1" dirty="0" err="1"/>
              <a:t>интернет-ресурсы</a:t>
            </a:r>
            <a:r>
              <a:rPr lang="ru-RU" sz="2000" b="1" dirty="0"/>
              <a:t>; </a:t>
            </a:r>
            <a:endParaRPr lang="ru-RU" sz="2000" b="1" dirty="0" smtClean="0"/>
          </a:p>
          <a:p>
            <a:r>
              <a:rPr lang="ru-RU" sz="2000" b="1" dirty="0" smtClean="0"/>
              <a:t>● </a:t>
            </a:r>
            <a:r>
              <a:rPr lang="ru-RU" sz="2000" b="1" dirty="0"/>
              <a:t>мотивируют к изучению истории, литературы и других предметов; </a:t>
            </a:r>
            <a:endParaRPr lang="ru-RU" sz="2000" b="1" dirty="0" smtClean="0"/>
          </a:p>
          <a:p>
            <a:r>
              <a:rPr lang="ru-RU" sz="2000" b="1" dirty="0" smtClean="0"/>
              <a:t>● </a:t>
            </a:r>
            <a:r>
              <a:rPr lang="ru-RU" sz="2000" b="1" dirty="0"/>
              <a:t>формируют читательскую культуру.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489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27000"/>
            <a:ext cx="6347713" cy="10287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Требования к современному учителю (ФГОС):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500" y="1295400"/>
            <a:ext cx="7162800" cy="4745963"/>
          </a:xfrm>
        </p:spPr>
        <p:txBody>
          <a:bodyPr>
            <a:normAutofit/>
          </a:bodyPr>
          <a:lstStyle/>
          <a:p>
            <a:r>
              <a:rPr lang="ru-RU" dirty="0" smtClean="0"/>
              <a:t>● </a:t>
            </a:r>
            <a:r>
              <a:rPr lang="ru-RU" b="1" dirty="0"/>
              <a:t>демонстрирует универсальные и предметные способы действий; </a:t>
            </a:r>
            <a:endParaRPr lang="ru-RU" b="1" dirty="0" smtClean="0"/>
          </a:p>
          <a:p>
            <a:r>
              <a:rPr lang="ru-RU" b="1" dirty="0" smtClean="0"/>
              <a:t>● </a:t>
            </a:r>
            <a:r>
              <a:rPr lang="ru-RU" b="1" dirty="0"/>
              <a:t>инициирует действия учащихся на уроке; </a:t>
            </a:r>
            <a:endParaRPr lang="ru-RU" b="1" dirty="0" smtClean="0"/>
          </a:p>
          <a:p>
            <a:r>
              <a:rPr lang="ru-RU" b="1" dirty="0" smtClean="0"/>
              <a:t>● </a:t>
            </a:r>
            <a:r>
              <a:rPr lang="ru-RU" b="1" dirty="0"/>
              <a:t>консультирует и корректирует их деятельность по усвоению учебного материала; </a:t>
            </a:r>
            <a:endParaRPr lang="ru-RU" b="1" dirty="0" smtClean="0"/>
          </a:p>
          <a:p>
            <a:r>
              <a:rPr lang="ru-RU" b="1" dirty="0" smtClean="0"/>
              <a:t>● </a:t>
            </a:r>
            <a:r>
              <a:rPr lang="ru-RU" b="1" dirty="0"/>
              <a:t>постоянно ищет и находит способы включения в работу каждого ученика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</a:t>
            </a:r>
            <a:r>
              <a:rPr lang="ru-RU" b="1" dirty="0"/>
              <a:t>● создает условия для связи обучения с жизнью, приобретения детьми жизненного опыта, формирует умение решать </a:t>
            </a:r>
            <a:r>
              <a:rPr lang="ru-RU" b="1" dirty="0" err="1"/>
              <a:t>практикоориентированные</a:t>
            </a:r>
            <a:r>
              <a:rPr lang="ru-RU" b="1" dirty="0"/>
              <a:t> задачи; </a:t>
            </a:r>
            <a:endParaRPr lang="ru-RU" b="1" dirty="0" smtClean="0"/>
          </a:p>
          <a:p>
            <a:r>
              <a:rPr lang="ru-RU" b="1" dirty="0" smtClean="0"/>
              <a:t>● </a:t>
            </a:r>
            <a:r>
              <a:rPr lang="ru-RU" b="1" dirty="0"/>
              <a:t>применяет развивающие технологии; </a:t>
            </a:r>
            <a:endParaRPr lang="ru-RU" b="1" dirty="0" smtClean="0"/>
          </a:p>
          <a:p>
            <a:r>
              <a:rPr lang="ru-RU" b="1" dirty="0" smtClean="0"/>
              <a:t>● </a:t>
            </a:r>
            <a:r>
              <a:rPr lang="ru-RU" b="1" dirty="0"/>
              <a:t>обладает информационной компетентностью, способностью и готовностью использовать разные виды информации и разные источники ее приобретения</a:t>
            </a:r>
          </a:p>
        </p:txBody>
      </p:sp>
    </p:spTree>
    <p:extLst>
      <p:ext uri="{BB962C8B-B14F-4D97-AF65-F5344CB8AC3E}">
        <p14:creationId xmlns:p14="http://schemas.microsoft.com/office/powerpoint/2010/main" val="1904506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Модель «Перевернутый урок» («перевернутый класс»)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1841500"/>
            <a:ext cx="6525513" cy="4199863"/>
          </a:xfrm>
        </p:spPr>
        <p:txBody>
          <a:bodyPr>
            <a:normAutofit/>
          </a:bodyPr>
          <a:lstStyle/>
          <a:p>
            <a:r>
              <a:rPr lang="ru-RU" sz="2000" b="1" u="sng" dirty="0"/>
              <a:t>Перевернутый урок</a:t>
            </a:r>
            <a:r>
              <a:rPr lang="ru-RU" sz="2000" b="1" dirty="0"/>
              <a:t> (перевернутый класс – </a:t>
            </a:r>
            <a:r>
              <a:rPr lang="ru-RU" sz="2000" b="1" dirty="0" err="1"/>
              <a:t>Flipped</a:t>
            </a:r>
            <a:r>
              <a:rPr lang="ru-RU" sz="2000" b="1" dirty="0"/>
              <a:t> </a:t>
            </a:r>
            <a:r>
              <a:rPr lang="ru-RU" sz="2000" b="1" dirty="0" err="1"/>
              <a:t>Class</a:t>
            </a:r>
            <a:r>
              <a:rPr lang="ru-RU" sz="2000" b="1" dirty="0"/>
              <a:t>, перевернутое обучение) – это модель обучения, в которой выполнение домашней работы включает в себя изучение нового материала, которое может быть реализовано через просмотр </a:t>
            </a:r>
            <a:r>
              <a:rPr lang="ru-RU" sz="2000" b="1" dirty="0" err="1"/>
              <a:t>видеолекций</a:t>
            </a:r>
            <a:r>
              <a:rPr lang="ru-RU" sz="2000" b="1" dirty="0"/>
              <a:t>, чтение учебных текстов (в бумажном или электронном учебнике), рассмотрение поясняющих рисунков, прохождение тестов на начальное усвоение темы.</a:t>
            </a:r>
          </a:p>
        </p:txBody>
      </p:sp>
    </p:spTree>
    <p:extLst>
      <p:ext uri="{BB962C8B-B14F-4D97-AF65-F5344CB8AC3E}">
        <p14:creationId xmlns:p14="http://schemas.microsoft.com/office/powerpoint/2010/main" val="710933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01" y="139700"/>
            <a:ext cx="7137400" cy="2032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Основатели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перевернутого </a:t>
            </a:r>
            <a:r>
              <a:rPr lang="ru-RU" b="1" dirty="0">
                <a:solidFill>
                  <a:srgbClr val="0070C0"/>
                </a:solidFill>
              </a:rPr>
              <a:t>обучения Джонатан </a:t>
            </a:r>
            <a:r>
              <a:rPr lang="ru-RU" b="1" dirty="0" err="1">
                <a:solidFill>
                  <a:srgbClr val="0070C0"/>
                </a:solidFill>
              </a:rPr>
              <a:t>Бергманн</a:t>
            </a:r>
            <a:r>
              <a:rPr lang="ru-RU" b="1" dirty="0">
                <a:solidFill>
                  <a:srgbClr val="0070C0"/>
                </a:solidFill>
              </a:rPr>
              <a:t> и Аарон </a:t>
            </a:r>
            <a:r>
              <a:rPr lang="ru-RU" b="1" dirty="0" err="1">
                <a:solidFill>
                  <a:srgbClr val="0070C0"/>
                </a:solidFill>
              </a:rPr>
              <a:t>Самс</a:t>
            </a:r>
            <a:r>
              <a:rPr lang="ru-RU" b="1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2050" name="Picture 2" descr="https://topuch.com/urokah-istorii-modele-perevernutij-klass-rasskaji-mne-i-ya-zab/635064_html_7089a33c0f264ab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99" y="2489994"/>
            <a:ext cx="6938596" cy="37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180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/slide/q/Qv7LmCcS5ldj4psyAJZN2RrTGIW1XPzoq9Bgka/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122820"/>
            <a:ext cx="8724900" cy="653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544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Преимущества перевернутого урока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100" y="1930400"/>
            <a:ext cx="7505700" cy="4305300"/>
          </a:xfrm>
        </p:spPr>
        <p:txBody>
          <a:bodyPr>
            <a:normAutofit/>
          </a:bodyPr>
          <a:lstStyle/>
          <a:p>
            <a:r>
              <a:rPr lang="ru-RU" sz="2000" b="1" dirty="0"/>
              <a:t>● поддерживается развитие качеств и умений 21 века, таких как сотрудничество, творческий подход, способность решать проблемы, самостоятельность, грамотность в области ИКТ и т. д.; </a:t>
            </a:r>
            <a:endParaRPr lang="ru-RU" sz="2000" b="1" dirty="0" smtClean="0"/>
          </a:p>
          <a:p>
            <a:r>
              <a:rPr lang="ru-RU" sz="2000" b="1" dirty="0" smtClean="0"/>
              <a:t>● </a:t>
            </a:r>
            <a:r>
              <a:rPr lang="ru-RU" sz="2000" b="1" dirty="0"/>
              <a:t>обеспечивается возможность для поддержки развития каждого учащегося, формирования у него таких качеств личности, которые позволят впоследствии результативно учиться на протяжении всей жизни</a:t>
            </a:r>
          </a:p>
        </p:txBody>
      </p:sp>
    </p:spTree>
    <p:extLst>
      <p:ext uri="{BB962C8B-B14F-4D97-AF65-F5344CB8AC3E}">
        <p14:creationId xmlns:p14="http://schemas.microsoft.com/office/powerpoint/2010/main" val="212142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482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Перевернутый урок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36599" y="1511300"/>
            <a:ext cx="2963671" cy="45719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Слабые стороны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215900" y="2197100"/>
            <a:ext cx="3484371" cy="38442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Большая трудоемкость при подготовке к уроку</a:t>
            </a:r>
          </a:p>
          <a:p>
            <a:pPr lvl="0"/>
            <a:r>
              <a:rPr lang="ru-RU" b="1" dirty="0"/>
              <a:t>Необходимость разработки разных форм контроля результатов домашней работы</a:t>
            </a:r>
          </a:p>
          <a:p>
            <a:pPr lvl="0"/>
            <a:r>
              <a:rPr lang="ru-RU" b="1" dirty="0"/>
              <a:t>Необходимость организации очных и сетевых консультаций при выполнении домашней работы</a:t>
            </a:r>
          </a:p>
          <a:p>
            <a:pPr lvl="0"/>
            <a:r>
              <a:rPr lang="ru-RU" b="1" dirty="0"/>
              <a:t>Необходимость использования планшетов на этапе контроля в начале урока(дополнительные материальные затраты).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866640" y="1511300"/>
            <a:ext cx="3090672" cy="45719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Риски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3866640" y="1968500"/>
            <a:ext cx="3791460" cy="4072864"/>
          </a:xfrm>
        </p:spPr>
        <p:txBody>
          <a:bodyPr/>
          <a:lstStyle/>
          <a:p>
            <a:pPr lvl="0"/>
            <a:r>
              <a:rPr lang="ru-RU" b="1" dirty="0"/>
              <a:t>Отсутствие выхода в интернет</a:t>
            </a:r>
          </a:p>
          <a:p>
            <a:pPr lvl="0"/>
            <a:r>
              <a:rPr lang="ru-RU" b="1" dirty="0"/>
              <a:t>Неготовность учащихся принимать на себя ответственность за результаты своего обучения</a:t>
            </a:r>
          </a:p>
          <a:p>
            <a:pPr lvl="0"/>
            <a:r>
              <a:rPr lang="ru-RU" b="1" dirty="0"/>
              <a:t>Невыполнение домашнего задания многими учащимися</a:t>
            </a:r>
          </a:p>
          <a:p>
            <a:pPr lvl="0"/>
            <a:r>
              <a:rPr lang="ru-RU" b="1" dirty="0"/>
              <a:t>Неготовность родителей, администрации и коллег поддерживать учителя в новой форме работы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10173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15900"/>
            <a:ext cx="6347713" cy="6604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Модель «Автономная группа»</a:t>
            </a:r>
            <a:br>
              <a:rPr lang="ru-RU" b="1" dirty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736600"/>
            <a:ext cx="7264399" cy="5727700"/>
          </a:xfrm>
        </p:spPr>
        <p:txBody>
          <a:bodyPr/>
          <a:lstStyle/>
          <a:p>
            <a:r>
              <a:rPr lang="ru-RU" b="1" dirty="0"/>
              <a:t>К</a:t>
            </a:r>
            <a:r>
              <a:rPr lang="ru-RU" b="1" dirty="0" smtClean="0"/>
              <a:t>ласс </a:t>
            </a:r>
            <a:r>
              <a:rPr lang="ru-RU" b="1" dirty="0"/>
              <a:t>делится на группы, в одной из которых основное обучение ведется в режиме онлайн с использованием цифровых образовательных ресурсов, а личное взаимодействие с учителем используется для консультирования: группового или индивидуального. В другой группе основное обучение ведется в традиционной форме, а ЦОР используется для поддержки и отработки навыков. Пространственная организация класса должна иметь две зоны – для традиционного урока и зону онлайн-занятий. </a:t>
            </a:r>
          </a:p>
          <a:p>
            <a:endParaRPr lang="ru-RU" dirty="0"/>
          </a:p>
        </p:txBody>
      </p:sp>
      <p:pic>
        <p:nvPicPr>
          <p:cNvPr id="4" name="Picture 2" descr="https://fs.znanio.ru/d5af0e/15/95/e2d6259ce31ca4d36b1edc7bc29d8cdf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80"/>
          <a:stretch/>
        </p:blipFill>
        <p:spPr bwMode="auto">
          <a:xfrm>
            <a:off x="1831196" y="3314700"/>
            <a:ext cx="5661803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89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«Автономная группа»: сильные стороны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0200" y="1803400"/>
            <a:ext cx="6627113" cy="4237963"/>
          </a:xfrm>
        </p:spPr>
        <p:txBody>
          <a:bodyPr>
            <a:normAutofit/>
          </a:bodyPr>
          <a:lstStyle/>
          <a:p>
            <a:pPr lvl="0"/>
            <a:r>
              <a:rPr lang="ru-RU" sz="2000" b="1" dirty="0"/>
              <a:t>Использование активных форм работы, творческих и исследовательских заданий, возможность работы с малыми группами</a:t>
            </a:r>
          </a:p>
          <a:p>
            <a:pPr lvl="0"/>
            <a:r>
              <a:rPr lang="ru-RU" sz="2000" b="1" dirty="0"/>
              <a:t>Возможность </a:t>
            </a:r>
            <a:r>
              <a:rPr lang="ru-RU" sz="2000" b="1" dirty="0" err="1"/>
              <a:t>разноуровневого</a:t>
            </a:r>
            <a:r>
              <a:rPr lang="ru-RU" sz="2000" b="1" dirty="0"/>
              <a:t> обучения с учетом темпа обучения, особенностей восприятия материала</a:t>
            </a:r>
          </a:p>
          <a:p>
            <a:pPr lvl="0"/>
            <a:r>
              <a:rPr lang="ru-RU" sz="2000" b="1" dirty="0"/>
              <a:t>Учет индивидуальных особенностей обучающихся</a:t>
            </a:r>
          </a:p>
          <a:p>
            <a:pPr lvl="0"/>
            <a:r>
              <a:rPr lang="ru-RU" sz="2000" b="1" dirty="0"/>
              <a:t>Использование </a:t>
            </a:r>
            <a:r>
              <a:rPr lang="ru-RU" sz="2000" b="1" dirty="0" err="1"/>
              <a:t>разноуровневых</a:t>
            </a:r>
            <a:r>
              <a:rPr lang="ru-RU" sz="2000" b="1" dirty="0"/>
              <a:t> заданий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69840076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</TotalTime>
  <Words>1061</Words>
  <Application>Microsoft Office PowerPoint</Application>
  <PresentationFormat>Экран (4:3)</PresentationFormat>
  <Paragraphs>82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Аспект</vt:lpstr>
      <vt:lpstr>Модели инновационных уроков</vt:lpstr>
      <vt:lpstr>Требования к современному учителю (ФГОС):</vt:lpstr>
      <vt:lpstr>Модель «Перевернутый урок» («перевернутый класс»)</vt:lpstr>
      <vt:lpstr>Основатели  перевернутого обучения Джонатан Бергманн и Аарон Самс.</vt:lpstr>
      <vt:lpstr>Презентация PowerPoint</vt:lpstr>
      <vt:lpstr>Преимущества перевернутого урока</vt:lpstr>
      <vt:lpstr>Перевернутый урок</vt:lpstr>
      <vt:lpstr>Модель «Автономная группа» </vt:lpstr>
      <vt:lpstr>«Автономная группа»: сильные стороны</vt:lpstr>
      <vt:lpstr>«Автономная группа»</vt:lpstr>
      <vt:lpstr>Модель «Смена рабочих зон» </vt:lpstr>
      <vt:lpstr>Условия результативности модели «Смена рабочих зон»</vt:lpstr>
      <vt:lpstr>Проблемы модели  «Смена рабочих зон»  </vt:lpstr>
      <vt:lpstr>Модель «Обучение вне стен классной комнаты»</vt:lpstr>
      <vt:lpstr>Типы уроков вне стен класса</vt:lpstr>
      <vt:lpstr>Использование ЦОР на уроках вне стен класса</vt:lpstr>
      <vt:lpstr>Пример урока вне стен класса</vt:lpstr>
      <vt:lpstr>Уроки вне стен класса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 инновационных уроков</dc:title>
  <dc:creator>Артем</dc:creator>
  <cp:lastModifiedBy>Елена</cp:lastModifiedBy>
  <cp:revision>7</cp:revision>
  <dcterms:created xsi:type="dcterms:W3CDTF">2023-12-21T17:05:53Z</dcterms:created>
  <dcterms:modified xsi:type="dcterms:W3CDTF">2023-12-22T12:51:48Z</dcterms:modified>
</cp:coreProperties>
</file>